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2" r:id="rId11"/>
    <p:sldId id="265" r:id="rId12"/>
    <p:sldId id="274" r:id="rId13"/>
    <p:sldId id="268" r:id="rId14"/>
    <p:sldId id="273" r:id="rId15"/>
    <p:sldId id="269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75551</c:v>
                </c:pt>
                <c:pt idx="1">
                  <c:v>64676.5</c:v>
                </c:pt>
                <c:pt idx="2">
                  <c:v>64584.5</c:v>
                </c:pt>
                <c:pt idx="3">
                  <c:v>60855.5</c:v>
                </c:pt>
                <c:pt idx="4">
                  <c:v>73720.5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958464"/>
        <c:axId val="130960000"/>
        <c:axId val="0"/>
      </c:bar3DChart>
      <c:catAx>
        <c:axId val="130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30960000"/>
        <c:crosses val="autoZero"/>
        <c:auto val="1"/>
        <c:lblAlgn val="ctr"/>
        <c:lblOffset val="100"/>
        <c:noMultiLvlLbl val="0"/>
      </c:catAx>
      <c:valAx>
        <c:axId val="13096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i="0" baseline="0"/>
            </a:pPr>
            <a:endParaRPr lang="ru-RU"/>
          </a:p>
        </c:txPr>
        <c:crossAx val="13095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1773-0D47-478E-9D96-ED2624AB248F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5D97-78D5-49A6-A2BC-3B9290ACB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4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62E55-8A64-449B-9F7C-410E536F8B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1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2445C4267492676781F104DECFE4EE861CE685895276B78D979B2A1CE2AC26381E2ACF66703A0AFeBM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consultantplus://offline/ref=E2445C4267492676781F104DECFE4EE862C56659922D6B78D979B2A1CE2AC26381E2ACF66703A0AEeBM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079280" cy="24654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0"/>
                <a:latin typeface="Webnar Bold" pitchFamily="50" charset="-52"/>
              </a:rPr>
              <a:t>Финансирование предупредительных мер  по сокращению производственного травматизма  за счет средств обязательного социального страхования от несчастных случаев на производстве</a:t>
            </a:r>
            <a:endParaRPr lang="ru-RU" sz="3200" dirty="0">
              <a:ln w="0"/>
              <a:latin typeface="Webnar Bold" pitchFamily="50" charset="-52"/>
            </a:endParaRPr>
          </a:p>
        </p:txBody>
      </p:sp>
      <p:pic>
        <p:nvPicPr>
          <p:cNvPr id="1026" name="Picture 2" descr="C:\Диск D\ИРД\печатная продукция\2018\КС 2018\logo f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9" y="136754"/>
            <a:ext cx="1381090" cy="12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63909" y="303443"/>
            <a:ext cx="3636791" cy="75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ГОСУДАРСТВЕННОЕ УЧРЕЖДЕНИЕ –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ТВЕРСКОЕ РЕГИОНАЛЬНОЕ ОТДЕЛЕНИЕ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ФОНДА СОЦИАЛЬНОГО СТРАХОВАНИЯ РФ</a:t>
            </a:r>
            <a:endParaRPr lang="ru-RU" sz="1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600700" y="5980386"/>
            <a:ext cx="3420836" cy="820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bg1"/>
                </a:solidFill>
              </a:rPr>
              <a:t>Начальник отдела страхования профессиональных рисков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 smtClean="0">
                <a:solidFill>
                  <a:schemeClr val="bg1"/>
                </a:solidFill>
              </a:rPr>
              <a:t>Кириллова Наталья Константиновна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570" y="260649"/>
            <a:ext cx="751688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Новое в законодательстве по приобретению СИЗ за счет средств ФСС РФ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- копии сертификатов (деклараций) соответствия СИЗ техническому </a:t>
            </a:r>
            <a:r>
              <a:rPr lang="ru-RU" dirty="0">
                <a:hlinkClick r:id="rId3"/>
              </a:rPr>
              <a:t>регламенту Таможенного союза "О безопасности средств индивидуальной защиты" (ТР ТС 019/2011), </a:t>
            </a:r>
            <a:r>
              <a:rPr lang="ru-RU" dirty="0" smtClean="0">
                <a:hlinkClick r:id="rId3"/>
              </a:rPr>
              <a:t>(</a:t>
            </a:r>
            <a:r>
              <a:rPr lang="ru-RU" dirty="0">
                <a:hlinkClick r:id="rId3"/>
              </a:rPr>
              <a:t>официальный сайт Евразийской экономической комиссии http://www.tsouz.ru/, </a:t>
            </a:r>
            <a:r>
              <a:rPr lang="ru-RU" dirty="0" smtClean="0">
                <a:hlinkClick r:id="rId3"/>
              </a:rPr>
              <a:t>20.11.2012</a:t>
            </a:r>
            <a:r>
              <a:rPr lang="ru-RU" dirty="0">
                <a:hlinkClick r:id="rId3"/>
              </a:rPr>
              <a:t>);</a:t>
            </a:r>
          </a:p>
          <a:p>
            <a:pPr marL="0" indent="0" algn="ctr">
              <a:buNone/>
            </a:pPr>
            <a:r>
              <a:rPr lang="ru-RU" dirty="0" smtClean="0"/>
              <a:t> (</a:t>
            </a:r>
            <a:r>
              <a:rPr lang="ru-RU" dirty="0"/>
              <a:t>в ред. </a:t>
            </a:r>
            <a:r>
              <a:rPr lang="ru-RU" dirty="0">
                <a:hlinkClick r:id="rId4"/>
              </a:rPr>
              <a:t>Приказа Минтруда России от 31.10.2017 N 764н)</a:t>
            </a:r>
          </a:p>
          <a:p>
            <a:pPr algn="ctr"/>
            <a:r>
              <a:rPr lang="ru-RU" dirty="0"/>
              <a:t>- копия заключения о подтверждении производства промышленной продукции на территории Российской Федерации, выданного Министерством промышленности и торговли Российской Федерации в отношении специальной одежды, специальной обуви или других средств индивидуальной защиты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52066" cy="92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369388" cy="12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7194" y="193410"/>
            <a:ext cx="7837715" cy="931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К ЗАЯВЛЕНИЮ ПРИЛАГАЮТСЯ СЛЕДУЮЩИЕ ДОКУМЕНТЫ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1114" y="4209770"/>
            <a:ext cx="2651339" cy="2218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СТРАХОВАТЕЛЬ ОБРАЩАЕТСЯ С ЗАЯВЛЕНИЕМ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ДО 1 АВГУСТА ТЕКУЩЕГО ГОДА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52" y="1752416"/>
            <a:ext cx="725366" cy="5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3122160" y="1789849"/>
            <a:ext cx="537882" cy="519413"/>
          </a:xfrm>
          <a:prstGeom prst="rect">
            <a:avLst/>
          </a:prstGeom>
        </p:spPr>
        <p:txBody>
          <a:bodyPr vert="horz" lIns="91440" tIns="144000" rIns="91440" bIns="7200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763018" y="1789850"/>
            <a:ext cx="4918303" cy="850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План финансового обеспечения предупредительных мер в текущем календарном году</a:t>
            </a:r>
          </a:p>
        </p:txBody>
      </p:sp>
      <p:pic>
        <p:nvPicPr>
          <p:cNvPr id="23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14" y="2815425"/>
            <a:ext cx="725366" cy="5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3142222" y="2852858"/>
            <a:ext cx="537882" cy="519413"/>
          </a:xfrm>
          <a:prstGeom prst="rect">
            <a:avLst/>
          </a:prstGeom>
        </p:spPr>
        <p:txBody>
          <a:bodyPr vert="horz" lIns="91440" tIns="144000" rIns="91440" bIns="7200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765498" y="2852858"/>
            <a:ext cx="4918303" cy="1906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Копия (выписка из) коллективного договора (соглашения по охране труда) и (или) копия перечня мероприятий по улучшению условий и охраны труда работников, разработанного по результатам проведения специальной оценки условий труда</a:t>
            </a:r>
          </a:p>
        </p:txBody>
      </p:sp>
      <p:pic>
        <p:nvPicPr>
          <p:cNvPr id="26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14" y="4870169"/>
            <a:ext cx="725366" cy="5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3142222" y="4907602"/>
            <a:ext cx="537882" cy="519413"/>
          </a:xfrm>
          <a:prstGeom prst="rect">
            <a:avLst/>
          </a:prstGeom>
        </p:spPr>
        <p:txBody>
          <a:bodyPr vert="horz" lIns="91440" tIns="144000" rIns="91440" bIns="7200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763018" y="4610463"/>
            <a:ext cx="4845509" cy="2431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Документы (копии документов), обосновывающие необходимость финансового обеспечения предупредительных мер, в соответствии с запланированными мероприятиями</a:t>
            </a:r>
          </a:p>
        </p:txBody>
      </p:sp>
      <p:pic>
        <p:nvPicPr>
          <p:cNvPr id="5124" name="Picture 4" descr="C:\Диск D\ИРД\печатная продукция\2016\кООРДИНАЦИОННЫЙ СОВЕТ\7.12\noun_448856_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7" y="1495946"/>
            <a:ext cx="1445350" cy="17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5730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 бумажном носителе или в форме электронного документа через ЕПГУ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967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29682"/>
            <a:ext cx="8229600" cy="54949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Бланк заявления новый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400" dirty="0"/>
              <a:t>Решение   о   финансовом  обеспечении  (либо  об  отказе  в  финансовом</a:t>
            </a:r>
          </a:p>
          <a:p>
            <a:r>
              <a:rPr lang="ru-RU" sz="2400" dirty="0"/>
              <a:t>обеспечении)   предупредительных  мер  прошу  вручить  (направить)  (</a:t>
            </a:r>
            <a:r>
              <a:rPr lang="ru-RU" sz="2400" dirty="0" smtClean="0"/>
              <a:t>нужное  отметить</a:t>
            </a:r>
            <a:r>
              <a:rPr lang="ru-RU" sz="2400" dirty="0"/>
              <a:t>):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*на </a:t>
            </a:r>
            <a:r>
              <a:rPr lang="ru-RU" sz="2400" dirty="0">
                <a:solidFill>
                  <a:srgbClr val="FF0000"/>
                </a:solidFill>
              </a:rPr>
              <a:t>личном приеме</a:t>
            </a:r>
            <a:r>
              <a:rPr lang="ru-RU" sz="2400" dirty="0"/>
              <a:t>		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*с </a:t>
            </a:r>
            <a:r>
              <a:rPr lang="ru-RU" sz="2400" dirty="0">
                <a:solidFill>
                  <a:srgbClr val="FF0000"/>
                </a:solidFill>
              </a:rPr>
              <a:t>использованием средств почтовой связи		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*в </a:t>
            </a:r>
            <a:r>
              <a:rPr lang="ru-RU" sz="2400" dirty="0">
                <a:solidFill>
                  <a:srgbClr val="FF0000"/>
                </a:solidFill>
              </a:rPr>
              <a:t>форме электронного документа через </a:t>
            </a:r>
            <a:r>
              <a:rPr lang="ru-RU" sz="2400" dirty="0" smtClean="0">
                <a:solidFill>
                  <a:srgbClr val="FF0000"/>
                </a:solidFill>
              </a:rPr>
              <a:t>ФГИС ЕПГУ </a:t>
            </a:r>
            <a:r>
              <a:rPr lang="ru-RU" sz="2400" dirty="0">
                <a:solidFill>
                  <a:srgbClr val="FF0000"/>
                </a:solidFill>
              </a:rPr>
              <a:t>(в случае если заявление было направлено в форме электронного </a:t>
            </a:r>
            <a:r>
              <a:rPr lang="ru-RU" sz="2400" dirty="0" smtClean="0">
                <a:solidFill>
                  <a:srgbClr val="FF0000"/>
                </a:solidFill>
              </a:rPr>
              <a:t>документа)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" y="31169"/>
            <a:ext cx="9080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369388" cy="12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7194" y="92927"/>
            <a:ext cx="7837715" cy="95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РЕШЕНИЕ ОБ ОКТАЗЕ В ФИНАНСОВОМ ОБЕСПЕЧЕНИИ ПРЕДУПРЕДИТЕЛЬНЫХ МЕР ПРИНИМАЕТСЯ, ЕСЛИ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1114" y="4017091"/>
            <a:ext cx="2651339" cy="2411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СТРАХОВАТЕЛЬ может ОБРАЩАЕТСЯ С ЗАЯВЛЕНИЕМ</a:t>
            </a:r>
          </a:p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неоднократно </a:t>
            </a:r>
          </a:p>
          <a:p>
            <a:pPr algn="ctr"/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 1 АВГУСТА ТЕКУЩЕГО ГОДА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4" name="Picture 4" descr="C:\Диск D\ИРД\печатная продукция\2016\кООРДИНАЦИОННЫЙ СОВЕТ\7.12\noun_448856_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9" y="1495945"/>
            <a:ext cx="2263787" cy="27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850678" y="1800199"/>
            <a:ext cx="4798256" cy="1902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у страхователя </a:t>
            </a:r>
            <a:r>
              <a:rPr lang="ru-RU" sz="1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на день подачи заявления имеется непогашенная недоимка, задолженность по пеням </a:t>
            </a:r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и </a:t>
            </a:r>
            <a:r>
              <a:rPr lang="ru-RU" sz="1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штрафам, образовавшиеся по итогам отчетного периода в текущем финансовом году, недоимка, выявленная в ходе камеральной или выездной проверки и (или) начисленные пени и штрафы по итогам проверки;</a:t>
            </a:r>
            <a:endParaRPr lang="ru-RU" sz="160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822104" y="4017091"/>
            <a:ext cx="4798256" cy="589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предоставленные документы содержат недостоверную информацию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822103" y="4729966"/>
            <a:ext cx="4798256" cy="589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предоставлен неполный комплект документов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850678" y="5319107"/>
            <a:ext cx="4798256" cy="131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предусмотренные бюджетом фонда средства на финансовое обеспечение предупредительных мер на текущий год полностью распределены</a:t>
            </a:r>
          </a:p>
        </p:txBody>
      </p:sp>
      <p:pic>
        <p:nvPicPr>
          <p:cNvPr id="21" name="Picture 2" descr="C:\Users\J0349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51" y="2117915"/>
            <a:ext cx="738187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0349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51" y="4119414"/>
            <a:ext cx="738187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0349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51" y="4913852"/>
            <a:ext cx="738187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0349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51" y="5583195"/>
            <a:ext cx="738187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algn="ctr"/>
            <a:r>
              <a:rPr lang="ru-RU" dirty="0"/>
              <a:t>оценить качество предоставленной </a:t>
            </a:r>
            <a:r>
              <a:rPr lang="ru-RU" dirty="0" smtClean="0"/>
              <a:t>государственной </a:t>
            </a:r>
            <a:r>
              <a:rPr lang="ru-RU" dirty="0"/>
              <a:t>услуги и оставить отзыв на специализированном сайте </a:t>
            </a:r>
            <a:r>
              <a:rPr lang="ru-RU" dirty="0">
                <a:solidFill>
                  <a:srgbClr val="FF0000"/>
                </a:solidFill>
              </a:rPr>
              <a:t>("Ваш контроль") </a:t>
            </a:r>
            <a:r>
              <a:rPr lang="ru-RU" dirty="0"/>
              <a:t>в сети Интернет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или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личном кабинете федеральной государственной информационной системы "</a:t>
            </a:r>
            <a:r>
              <a:rPr lang="ru-RU" dirty="0">
                <a:solidFill>
                  <a:srgbClr val="FF0000"/>
                </a:solidFill>
              </a:rPr>
              <a:t>Единый портал государственных и муниципальных услуг (функций</a:t>
            </a:r>
            <a:r>
              <a:rPr lang="ru-RU" dirty="0"/>
              <a:t>)".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2"/>
            <a:ext cx="1115032" cy="98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17406"/>
            <a:ext cx="1477533" cy="12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233845"/>
            <a:ext cx="7794358" cy="81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КОНСУЛЬТАЦИИ ПО ВОПРОСАМ</a:t>
            </a:r>
          </a:p>
          <a:p>
            <a:pPr algn="ctr"/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ФИНАНСИРОВАНИЯ ПРЕДУПРЕДИТЕЛЬНЫХ МЕР</a:t>
            </a:r>
            <a:endParaRPr lang="en-GB" sz="2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2900" y="2039815"/>
            <a:ext cx="8458200" cy="43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ln w="9525">
                <a:solidFill>
                  <a:prstClr val="white"/>
                </a:solidFill>
                <a:prstDash val="solid"/>
              </a:ln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КАРЕТНИКОВА </a:t>
            </a:r>
            <a:r>
              <a:rPr lang="ru-RU" sz="4000" b="1" dirty="0">
                <a:ln w="9525">
                  <a:solidFill>
                    <a:prstClr val="white"/>
                  </a:solidFill>
                  <a:prstDash val="solid"/>
                </a:ln>
              </a:rPr>
              <a:t>Ирина </a:t>
            </a:r>
            <a:r>
              <a:rPr lang="ru-RU" sz="40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Евгеньевна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ГУРОВА Светлана Анатольевна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Чуева Светлана Юрьевна</a:t>
            </a:r>
            <a:endParaRPr lang="ru-RU" sz="4000" b="1" dirty="0">
              <a:ln w="9525">
                <a:solidFill>
                  <a:prstClr val="white"/>
                </a:solidFill>
                <a:prstDash val="solid"/>
              </a:ln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г. Тверь</a:t>
            </a:r>
            <a:r>
              <a:rPr lang="ru-RU" sz="3800" b="1" dirty="0">
                <a:ln w="9525">
                  <a:solidFill>
                    <a:prstClr val="white"/>
                  </a:solidFill>
                  <a:prstDash val="solid"/>
                </a:ln>
              </a:rPr>
              <a:t>, ул</a:t>
            </a:r>
            <a:r>
              <a:rPr lang="ru-RU" sz="38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. </a:t>
            </a:r>
            <a:r>
              <a:rPr lang="ru-RU" sz="3800" b="1" dirty="0" err="1" smtClean="0">
                <a:ln w="9525">
                  <a:solidFill>
                    <a:prstClr val="white"/>
                  </a:solidFill>
                  <a:prstDash val="solid"/>
                </a:ln>
              </a:rPr>
              <a:t>Ротмистрова</a:t>
            </a:r>
            <a:r>
              <a:rPr lang="ru-RU" sz="3800" b="1" dirty="0">
                <a:ln w="9525">
                  <a:solidFill>
                    <a:prstClr val="white"/>
                  </a:solidFill>
                  <a:prstDash val="solid"/>
                </a:ln>
              </a:rPr>
              <a:t>, </a:t>
            </a:r>
            <a:r>
              <a:rPr lang="ru-RU" sz="38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д.31, </a:t>
            </a:r>
            <a:r>
              <a:rPr lang="ru-RU" sz="3800" b="1" dirty="0" err="1" smtClean="0">
                <a:ln w="9525">
                  <a:solidFill>
                    <a:prstClr val="white"/>
                  </a:solidFill>
                  <a:prstDash val="solid"/>
                </a:ln>
              </a:rPr>
              <a:t>каб</a:t>
            </a:r>
            <a:r>
              <a:rPr lang="ru-RU" sz="38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. 409 </a:t>
            </a:r>
            <a:endParaRPr lang="ru-RU" sz="3800" b="1" dirty="0">
              <a:ln w="9525">
                <a:solidFill>
                  <a:prstClr val="white"/>
                </a:solidFill>
                <a:prstDash val="solid"/>
              </a:ln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b="1" dirty="0">
                <a:ln w="9525">
                  <a:solidFill>
                    <a:prstClr val="white"/>
                  </a:solidFill>
                  <a:prstDash val="solid"/>
                </a:ln>
              </a:rPr>
              <a:t>Телефон:  (4822) </a:t>
            </a:r>
            <a:r>
              <a:rPr lang="ru-RU" sz="3800" b="1" dirty="0" smtClean="0">
                <a:ln w="9525">
                  <a:solidFill>
                    <a:prstClr val="white"/>
                  </a:solidFill>
                  <a:prstDash val="solid"/>
                </a:ln>
              </a:rPr>
              <a:t>78-79-01</a:t>
            </a:r>
            <a:endParaRPr lang="ru-RU" sz="3800" b="1" dirty="0">
              <a:ln w="9525">
                <a:solidFill>
                  <a:prstClr val="white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329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27" y="1340768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29841" y="1556792"/>
            <a:ext cx="2949178" cy="4312196"/>
          </a:xfrm>
        </p:spPr>
        <p:txBody>
          <a:bodyPr/>
          <a:lstStyle/>
          <a:p>
            <a:r>
              <a:rPr lang="ru-RU" dirty="0" smtClean="0"/>
              <a:t>Перечень мероприятий</a:t>
            </a:r>
          </a:p>
          <a:p>
            <a:r>
              <a:rPr lang="ru-RU" dirty="0" smtClean="0"/>
              <a:t>Сроки и необходимые документы</a:t>
            </a:r>
          </a:p>
          <a:p>
            <a:r>
              <a:rPr lang="ru-RU" dirty="0" smtClean="0"/>
              <a:t>Принятие либо отказ в финансировании</a:t>
            </a:r>
          </a:p>
          <a:p>
            <a:r>
              <a:rPr lang="ru-RU" dirty="0" smtClean="0"/>
              <a:t>Отчетность и учет  средств, направленных на предупредительные меры</a:t>
            </a:r>
          </a:p>
          <a:p>
            <a:r>
              <a:rPr lang="ru-RU" dirty="0" smtClean="0"/>
              <a:t>Нормативные документы</a:t>
            </a:r>
          </a:p>
          <a:p>
            <a:r>
              <a:rPr lang="ru-RU" dirty="0"/>
              <a:t> </a:t>
            </a:r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88640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Памятка для страхователя  по финансированию предупредительных мер по сокращению производственного травматизма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17406"/>
            <a:ext cx="1477533" cy="12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19672" y="233845"/>
            <a:ext cx="7434318" cy="89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САЙТ ТВЕСРКОГО РЕГИОНАЛЬНОГО ОТЕДЕЛНИЯ ФОНДА</a:t>
            </a:r>
            <a:endParaRPr lang="en-GB" sz="2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63349" y="1876456"/>
            <a:ext cx="7731605" cy="463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r69.fss.ru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Раздел «Информация для страхователей» 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  Обязательное социальное страхование от несчастных случаев на производстве и профессиональных заболеваний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Финансирование предупредительных мер 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89181" y="3638612"/>
            <a:ext cx="5334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9181" y="5157192"/>
            <a:ext cx="5334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4014" y="3244334"/>
            <a:ext cx="7455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17406"/>
            <a:ext cx="1477533" cy="12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дзаголовок 2"/>
          <p:cNvSpPr txBox="1">
            <a:spLocks/>
          </p:cNvSpPr>
          <p:nvPr/>
        </p:nvSpPr>
        <p:spPr>
          <a:xfrm>
            <a:off x="57398" y="76201"/>
            <a:ext cx="9086601" cy="113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НА ФИНАНСОВОЕ ОБЕСПЕЧЕНИЕ ПРЕДУПРЕДИТЕЛЬНЫХ МЕР ПО СОКРАЩЕНИЮ ПРОИЗВОДСТВЕННОГО ТРАВМАТИЗМА И ПРОФЕССИОНАЛЬНЫХ ЗАБОЛЕВАНИЙ ЗА 2013-2017 гг. (ТЫС. РУБ.)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8331399"/>
              </p:ext>
            </p:extLst>
          </p:nvPr>
        </p:nvGraphicFramePr>
        <p:xfrm>
          <a:off x="57398" y="1776138"/>
          <a:ext cx="8886905" cy="4918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15"/>
          <p:cNvSpPr txBox="1">
            <a:spLocks noChangeArrowheads="1"/>
          </p:cNvSpPr>
          <p:nvPr/>
        </p:nvSpPr>
        <p:spPr bwMode="gray">
          <a:xfrm rot="16200000">
            <a:off x="465674" y="3615959"/>
            <a:ext cx="264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278</a:t>
            </a:r>
            <a:r>
              <a:rPr lang="ru-RU" sz="2100" b="1" dirty="0" smtClean="0">
                <a:solidFill>
                  <a:prstClr val="white"/>
                </a:solidFill>
              </a:rPr>
              <a:t>  ОРГАНИЗАЦИЙ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gray">
          <a:xfrm rot="16200000">
            <a:off x="1931870" y="4083670"/>
            <a:ext cx="264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372</a:t>
            </a:r>
            <a:r>
              <a:rPr lang="ru-RU" sz="2100" b="1" dirty="0" smtClean="0">
                <a:solidFill>
                  <a:prstClr val="white"/>
                </a:solidFill>
              </a:rPr>
              <a:t>  ОРГАНИЗАЦИЙ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gray">
          <a:xfrm rot="16200000">
            <a:off x="3387554" y="4073166"/>
            <a:ext cx="264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486</a:t>
            </a:r>
            <a:r>
              <a:rPr lang="ru-RU" sz="2100" b="1" dirty="0" smtClean="0">
                <a:solidFill>
                  <a:prstClr val="white"/>
                </a:solidFill>
              </a:rPr>
              <a:t>  ОРГАНИЗАЦИЙ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 rot="16200000">
            <a:off x="4848492" y="4236071"/>
            <a:ext cx="264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469</a:t>
            </a:r>
            <a:r>
              <a:rPr lang="ru-RU" sz="2100" b="1" dirty="0" smtClean="0">
                <a:solidFill>
                  <a:prstClr val="white"/>
                </a:solidFill>
              </a:rPr>
              <a:t>  ОРГАНИЗАЦИЙ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gray">
          <a:xfrm rot="16200000">
            <a:off x="6246367" y="3615960"/>
            <a:ext cx="2648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819</a:t>
            </a:r>
            <a:r>
              <a:rPr lang="ru-RU" sz="2100" b="1" dirty="0" smtClean="0">
                <a:solidFill>
                  <a:prstClr val="white"/>
                </a:solidFill>
              </a:rPr>
              <a:t>  ОРГАНИЗАЦИЙ</a:t>
            </a:r>
            <a:endParaRPr lang="en-US" sz="2100" b="1" dirty="0">
              <a:solidFill>
                <a:prstClr val="white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gray">
          <a:xfrm>
            <a:off x="1248498" y="1953702"/>
            <a:ext cx="1355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</a:rPr>
              <a:t>75 551,0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gray">
          <a:xfrm>
            <a:off x="2735714" y="2428932"/>
            <a:ext cx="1355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</a:rPr>
              <a:t>64 676,5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gray">
          <a:xfrm>
            <a:off x="4164725" y="2428932"/>
            <a:ext cx="1355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</a:rPr>
              <a:t>64 584,5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5605036" y="2564196"/>
            <a:ext cx="1355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</a:rPr>
              <a:t>60 855,5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gray">
          <a:xfrm>
            <a:off x="7123784" y="2023939"/>
            <a:ext cx="135543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5B9BD5">
                    <a:lumMod val="50000"/>
                  </a:srgbClr>
                </a:solidFill>
              </a:rPr>
              <a:t>73 720,5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16" y="107378"/>
            <a:ext cx="1181315" cy="10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0483" y="19280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СУММА СРЕДСТВ, ВЫДЕЛЕННАЯ НА ФИНАНСИРОВАНИЕ ПРЕДУПРЕДИТЕЛЬНЫХ МЕР </a:t>
            </a:r>
            <a:r>
              <a:rPr lang="ru-RU" sz="3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2018 </a:t>
            </a:r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ГОДУ ГОСУДАРСТВЕННОМУ УЧРЕЖДЕНИЮ – ТВЕРСКОМУ РЕГИОНАЛЬНОМУ ОТДЕЛЕНИЮ ФОНДА СОЦИАЛЬНОГО СТРАХОВАНИЯ РФ</a:t>
            </a:r>
            <a:endParaRPr lang="en-GB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22972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73 164,8</a:t>
            </a:r>
            <a:endParaRPr lang="ru-RU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478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ТЫС. РУБ.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6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533543"/>
            <a:ext cx="1692520" cy="14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97689" y="112497"/>
            <a:ext cx="7546312" cy="1374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РАСЧЕТ ПЛАНИРУЕМОЙ СУММЫ ФИНАНСИРОВАНИЯ ПРЕДУПРЕДИТЕЛЬНЫХ МЕР НА 2018 г.</a:t>
            </a:r>
          </a:p>
          <a:p>
            <a:pPr algn="ctr"/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15559" y="3461084"/>
            <a:ext cx="3848519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НАЧИСЛЕННЫЕ СТРАХОВЫЕ ВЗНОСЫ ПО ОБЯЗАТЕЛЬНОМУ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СОЦИАЛЬНОМУ СТРАХОВАНИЮ ОТ НЕСЧАСТНЫХ СЛУЧАЕВ НА ПРОИЗВОДСТВЕ И ПРОФЕССИОНАЛЬНЫХ ЗАБОЛЕВАНИЙ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ЗА 2017 ГОД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0837" y="3374435"/>
            <a:ext cx="2217218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МИНУС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94996" y="3461084"/>
            <a:ext cx="3848519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РАСХОДЫ ПО ВРЕМЕННОЙ НЕТРУДОСПОСОБНОСТИ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В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СВЯЗИ С НЕСЧАСТНЫМИ СЛУЧАЯМИ НА ПРОИЗВОДСТВЕ И ПРОФЗАБОЛЕВАНИЯМИ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2017 ГОДУ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РАСХОДЫ НА ОПЛАТУ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Д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ПОЛНИТЕЛЬНОГО ОТПУСКА </a:t>
            </a:r>
          </a:p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ДЛЯ САНАТОРНО-КУРОРТНОГО ЛЕЧЕНИЯ ПОСТРАДАВШИХ НА ПРОИЗВОДСТВЕ </a:t>
            </a:r>
          </a:p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2017 ГОДУ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213480" y="1271675"/>
            <a:ext cx="631928" cy="8661679"/>
          </a:xfrm>
          <a:prstGeom prst="rightBrace">
            <a:avLst>
              <a:gd name="adj1" fmla="val 8333"/>
              <a:gd name="adj2" fmla="val 50363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3269" y="6039059"/>
            <a:ext cx="6762540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УМНОЖИТЬ НА 20%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1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533543"/>
            <a:ext cx="1692520" cy="14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60586" y="170822"/>
            <a:ext cx="7988440" cy="146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РАСЧЕТ ПЛАНИРУЕМОЙ СУММЫ ФИНАНСИРОВАНИЯ ПРЕДУПРЕДИТЕЛЬНЫХ МЕР НА 2018 ГОД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ДЛЯ СТРАХОВАТЕЛЕЙ С ЧИСЛЕННОСТЬЮ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ДО 100 ЧЕЛОВЕК</a:t>
            </a: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15559" y="3461084"/>
            <a:ext cx="3848519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НАЧИСЛЕННЫЕ СТРАХОВЫЕ ВЗНОСЫ 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itchFamily="34" charset="0"/>
              </a:rPr>
              <a:t>ПО ОБЯЗАТЕЛЬНОМУ СОЦИАЛЬНОМУ СТРАХОВАНИЮ ОТ НЕСЧАСТНЫХ СЛУЧАЕВ НА ПРОИЗВОДСТВЕ И ПРОФЕССИОНАЛЬНЫХ ЗАБОЛЕВАНИЙ </a:t>
            </a: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ЗА 2015-2017 гг.</a:t>
            </a:r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0837" y="3374435"/>
            <a:ext cx="2217218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МИНУС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94995" y="3374435"/>
            <a:ext cx="3848519" cy="849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РАСХОДЫ ПО ВРЕМЕННОЙ НЕТРУДОСПОСОБНОСТИ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В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СВЯЗИ С НЕСЧАСТНЫМИ СЛУЧАЯМИ НА ПРОИЗВОДСТВЕ И ПРОФЗАБОЛЕВАНИЯМИ </a:t>
            </a:r>
          </a:p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2015-2017 гг.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 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РАСХОДЫ НА ОПЛАТУ ДОПОЛНИТЕЛЬНОГО ОТПУСКА </a:t>
            </a:r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ДЛЯ САНАТОРНО-КУРОРТНОГО ЛЕЧЕНИЯ ПОСТРАДАВШИХ НА ПРОИЗВОДСТВЕ </a:t>
            </a:r>
          </a:p>
          <a:p>
            <a:pPr algn="ctr"/>
            <a:r>
              <a:rPr lang="ru-RU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2015-2017 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гг.</a:t>
            </a:r>
            <a:r>
              <a:rPr lang="ru-RU" sz="1800" b="1" dirty="0">
                <a:ln w="9525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> 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213480" y="1271675"/>
            <a:ext cx="631928" cy="8661679"/>
          </a:xfrm>
          <a:prstGeom prst="rightBrace">
            <a:avLst>
              <a:gd name="adj1" fmla="val 8333"/>
              <a:gd name="adj2" fmla="val 50363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3269" y="6039059"/>
            <a:ext cx="6762540" cy="63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УМНОЖИТЬ НА 20%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3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152393" cy="10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7194" y="-2"/>
            <a:ext cx="7837715" cy="1559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ФИНАНСОВОМУ ОБЕСПЕЧЕНИЮ ЗА СЧЕТ СУММ СТРАХОВЫХ ВЗНОСОВ НА ОБЯЗАТЕЛЬНОЕ СОЦИАЛЬНОЕ СТРАХОВАНИЕ ОТ НЕСЧАСТНЫХ СЛУЧАЕВ НА ПРОИЗВОДСТВЕ И ПРОФЕССИОНАЛЬНЫХ ЗАБОЛЕВАНИЙ ПОДЛЕЖАТ РАСХОДЫ СТРАХОВАТЕЛЯ НА:</a:t>
            </a:r>
          </a:p>
          <a:p>
            <a:pPr algn="ctr"/>
            <a:endParaRPr lang="ru-RU" sz="12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pic>
        <p:nvPicPr>
          <p:cNvPr id="10" name="Picture 6" descr="C:\Users\J0349\Desktop\Презентация КС\Без имени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1" y="1429581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94988" y="1189119"/>
            <a:ext cx="7722354" cy="78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Проведение специальной оценки условий труда</a:t>
            </a:r>
          </a:p>
        </p:txBody>
      </p:sp>
      <p:pic>
        <p:nvPicPr>
          <p:cNvPr id="12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1" y="2123254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94988" y="1882792"/>
            <a:ext cx="7511338" cy="78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Приведение уровней воздействия вредных и (или) опасных производственных факторов в соответствие с государственными нормативными требованиями охраны труда;</a:t>
            </a:r>
          </a:p>
        </p:txBody>
      </p:sp>
      <p:pic>
        <p:nvPicPr>
          <p:cNvPr id="15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" y="2732820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11066" y="2492358"/>
            <a:ext cx="7706276" cy="782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Обучение по охране труда;</a:t>
            </a:r>
          </a:p>
        </p:txBody>
      </p:sp>
      <p:pic>
        <p:nvPicPr>
          <p:cNvPr id="17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" y="3808743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" y="4280900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299244" y="3431021"/>
            <a:ext cx="7718097" cy="103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Санаторно-курортное лечение работников;</a:t>
            </a:r>
          </a:p>
        </p:txBody>
      </p:sp>
      <p:pic>
        <p:nvPicPr>
          <p:cNvPr id="20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" y="3245619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345182" y="3076596"/>
            <a:ext cx="7461144" cy="70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работникам средств индивидуальной защиты;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61261" y="4080174"/>
            <a:ext cx="7461144" cy="80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Проведение обязательных периодических медицинских осмотров;</a:t>
            </a:r>
          </a:p>
        </p:txBody>
      </p:sp>
      <p:pic>
        <p:nvPicPr>
          <p:cNvPr id="23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9" y="4787274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363779" y="4586548"/>
            <a:ext cx="7445066" cy="80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Обеспечение работников </a:t>
            </a:r>
            <a:r>
              <a:rPr lang="ru-RU" sz="1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лечебно- </a:t>
            </a:r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профилактическим питанием;</a:t>
            </a:r>
          </a:p>
        </p:txBody>
      </p:sp>
      <p:pic>
        <p:nvPicPr>
          <p:cNvPr id="27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0" y="5269585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361261" y="5135116"/>
            <a:ext cx="7461144" cy="70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</a:t>
            </a:r>
            <a:r>
              <a:rPr lang="ru-RU" sz="1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алкотестеров</a:t>
            </a:r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;</a:t>
            </a:r>
          </a:p>
        </p:txBody>
      </p:sp>
      <p:pic>
        <p:nvPicPr>
          <p:cNvPr id="29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" y="5781437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329104" y="5612414"/>
            <a:ext cx="7461144" cy="70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</a:t>
            </a:r>
            <a:r>
              <a:rPr lang="ru-RU" sz="16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тахографов</a:t>
            </a:r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;</a:t>
            </a:r>
          </a:p>
        </p:txBody>
      </p:sp>
      <p:pic>
        <p:nvPicPr>
          <p:cNvPr id="31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" y="6259907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329104" y="6090884"/>
            <a:ext cx="7461144" cy="70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</a:t>
            </a:r>
            <a:r>
              <a:rPr lang="ru-RU" sz="1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аптечек;</a:t>
            </a:r>
            <a:endParaRPr lang="ru-RU" sz="160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369388" cy="12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37194" y="-2"/>
            <a:ext cx="7837715" cy="1559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pic>
        <p:nvPicPr>
          <p:cNvPr id="17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3" y="4195845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337194" y="4198672"/>
            <a:ext cx="7718097" cy="1034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фиксации.</a:t>
            </a:r>
          </a:p>
        </p:txBody>
      </p:sp>
      <p:pic>
        <p:nvPicPr>
          <p:cNvPr id="20" name="Picture 6" descr="C:\Users\J0349\Desktop\Презентация КС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" y="2170445"/>
            <a:ext cx="736135" cy="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427720" y="2210981"/>
            <a:ext cx="7461144" cy="70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работах;</a:t>
            </a:r>
          </a:p>
        </p:txBody>
      </p:sp>
    </p:spTree>
    <p:extLst>
      <p:ext uri="{BB962C8B-B14F-4D97-AF65-F5344CB8AC3E}">
        <p14:creationId xmlns:p14="http://schemas.microsoft.com/office/powerpoint/2010/main" val="1215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663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dom-mol.ru/wp-content/uploads/2013/08/%D0%BA%D0%B0%D1%80%D1%82%D0%B0-%D0%A0%D0%BE%D1%81%D1%81%D0%B8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63" y="3212976"/>
            <a:ext cx="4564593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47084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Приобретение спецодежды,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специальной обуви </a:t>
            </a: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и других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СИЗ,</a:t>
            </a:r>
            <a:endParaRPr lang="ru-RU" altLang="ru-RU" b="1" dirty="0">
              <a:solidFill>
                <a:srgbClr val="002060"/>
              </a:solidFill>
              <a:latin typeface="Arial" charset="0"/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изготовленных на территории Российской Федерации</a:t>
            </a:r>
          </a:p>
        </p:txBody>
      </p:sp>
      <p:sp>
        <p:nvSpPr>
          <p:cNvPr id="6" name="Выноска со стрелкой вверх 5"/>
          <p:cNvSpPr/>
          <p:nvPr/>
        </p:nvSpPr>
        <p:spPr bwMode="auto">
          <a:xfrm rot="10800000">
            <a:off x="3635896" y="2211235"/>
            <a:ext cx="2128272" cy="817580"/>
          </a:xfrm>
          <a:prstGeom prst="upArrowCallou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132856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с </a:t>
            </a:r>
            <a:r>
              <a:rPr lang="ru-RU" altLang="ru-RU" b="1" dirty="0" smtClean="0">
                <a:solidFill>
                  <a:srgbClr val="FF0000"/>
                </a:solidFill>
              </a:rPr>
              <a:t>01.0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1</a:t>
            </a:r>
            <a:r>
              <a:rPr lang="ru-RU" altLang="ru-RU" b="1" dirty="0" smtClean="0">
                <a:solidFill>
                  <a:srgbClr val="FF0000"/>
                </a:solidFill>
              </a:rPr>
              <a:t>.201</a:t>
            </a:r>
            <a:r>
              <a:rPr lang="en-US" altLang="ru-RU" b="1" dirty="0">
                <a:solidFill>
                  <a:srgbClr val="FF0000"/>
                </a:solidFill>
              </a:rPr>
              <a:t>7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года</a:t>
            </a:r>
            <a:endParaRPr lang="ru-RU" altLang="ru-RU" b="1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9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369388" cy="12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Ключевые </a:t>
            </a:r>
            <a:r>
              <a:rPr lang="ru-RU" dirty="0" smtClean="0">
                <a:solidFill>
                  <a:schemeClr val="bg1"/>
                </a:solidFill>
              </a:rPr>
              <a:t>моменты, </a:t>
            </a:r>
            <a:r>
              <a:rPr lang="ru-RU" dirty="0">
                <a:solidFill>
                  <a:schemeClr val="bg1"/>
                </a:solidFill>
              </a:rPr>
              <a:t>касающиеся приобретения СИЗ за счет средств ФСС: </a:t>
            </a:r>
          </a:p>
        </p:txBody>
      </p:sp>
    </p:spTree>
    <p:extLst>
      <p:ext uri="{BB962C8B-B14F-4D97-AF65-F5344CB8AC3E}">
        <p14:creationId xmlns:p14="http://schemas.microsoft.com/office/powerpoint/2010/main" val="14904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16632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dom-mol.ru/wp-content/uploads/2013/08/%D0%BA%D0%B0%D1%80%D1%82%D0%B0-%D0%A0%D0%BE%D1%81%D1%81%D0%B8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76" y="3933056"/>
            <a:ext cx="4564593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944" y="17008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Расходы страхователя на приобретение специальной одежды подлежат финансовому обеспечению, если указанная специальная одежда изготовлена на территории Российской Федерации </a:t>
            </a:r>
            <a:r>
              <a:rPr lang="ru-RU" b="1" dirty="0">
                <a:solidFill>
                  <a:srgbClr val="FF0000"/>
                </a:solidFill>
              </a:rPr>
              <a:t>из тканей, трикотажных полотен, нетканых </a:t>
            </a:r>
            <a:r>
              <a:rPr lang="ru-RU" b="1" dirty="0" smtClean="0">
                <a:solidFill>
                  <a:srgbClr val="FF0000"/>
                </a:solidFill>
              </a:rPr>
              <a:t>материалов*, </a:t>
            </a:r>
            <a:r>
              <a:rPr lang="ru-RU" b="1" dirty="0">
                <a:solidFill>
                  <a:srgbClr val="FF0000"/>
                </a:solidFill>
              </a:rPr>
              <a:t>страной происхождения которых является Российская </a:t>
            </a:r>
            <a:r>
              <a:rPr lang="ru-RU" b="1" dirty="0" smtClean="0">
                <a:solidFill>
                  <a:srgbClr val="FF0000"/>
                </a:solidFill>
              </a:rPr>
              <a:t>Федерация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 bwMode="auto">
          <a:xfrm rot="10800000">
            <a:off x="3390836" y="3350740"/>
            <a:ext cx="2128272" cy="817580"/>
          </a:xfrm>
          <a:prstGeom prst="upArrowCallou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0835" y="3340534"/>
            <a:ext cx="223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с </a:t>
            </a:r>
            <a:r>
              <a:rPr lang="ru-RU" altLang="ru-RU" b="1" dirty="0" smtClean="0">
                <a:solidFill>
                  <a:srgbClr val="FF0000"/>
                </a:solidFill>
              </a:rPr>
              <a:t>01.0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8</a:t>
            </a:r>
            <a:r>
              <a:rPr lang="ru-RU" altLang="ru-RU" b="1" dirty="0" smtClean="0">
                <a:solidFill>
                  <a:srgbClr val="FF0000"/>
                </a:solidFill>
              </a:rPr>
              <a:t>.201</a:t>
            </a:r>
            <a:r>
              <a:rPr lang="en-US" altLang="ru-RU" b="1" dirty="0">
                <a:solidFill>
                  <a:srgbClr val="FF0000"/>
                </a:solidFill>
              </a:rPr>
              <a:t>7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года</a:t>
            </a:r>
            <a:endParaRPr lang="ru-RU" altLang="ru-RU" b="1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8" name="Picture 2" descr="C:\Диск D\ИРД\печатная продукция\2016\кООРДИНАЦИОННЫЙ СОВЕТ\Презентация КС\logo f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1" y="191899"/>
            <a:ext cx="1369388" cy="12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985" y="327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Ключевые изменения, касающиеся приобретения СИЗ за счет средств ФСС: </a:t>
            </a:r>
          </a:p>
        </p:txBody>
      </p:sp>
    </p:spTree>
    <p:extLst>
      <p:ext uri="{BB962C8B-B14F-4D97-AF65-F5344CB8AC3E}">
        <p14:creationId xmlns:p14="http://schemas.microsoft.com/office/powerpoint/2010/main" val="8394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973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Финансирование предупредительных мер  по сокращению производственного травматизма  за счет средств обязательного социального страхования от несчастных случаев на производстве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 законодательстве по приобретению СИЗ за счет средств ФСС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Кириллова Н.К.</dc:creator>
  <cp:lastModifiedBy>User</cp:lastModifiedBy>
  <cp:revision>13</cp:revision>
  <dcterms:created xsi:type="dcterms:W3CDTF">2018-04-16T14:18:13Z</dcterms:created>
  <dcterms:modified xsi:type="dcterms:W3CDTF">2018-04-19T08:58:21Z</dcterms:modified>
</cp:coreProperties>
</file>